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6" r:id="rId2"/>
    <p:sldId id="269" r:id="rId3"/>
    <p:sldId id="257" r:id="rId4"/>
    <p:sldId id="259" r:id="rId5"/>
    <p:sldId id="272" r:id="rId6"/>
    <p:sldId id="284" r:id="rId7"/>
    <p:sldId id="261" r:id="rId8"/>
    <p:sldId id="276" r:id="rId9"/>
    <p:sldId id="283" r:id="rId10"/>
    <p:sldId id="279" r:id="rId11"/>
    <p:sldId id="260" r:id="rId12"/>
    <p:sldId id="293" r:id="rId13"/>
    <p:sldId id="280" r:id="rId14"/>
    <p:sldId id="262" r:id="rId15"/>
    <p:sldId id="263" r:id="rId16"/>
    <p:sldId id="286" r:id="rId17"/>
    <p:sldId id="264" r:id="rId18"/>
    <p:sldId id="277" r:id="rId19"/>
    <p:sldId id="294" r:id="rId20"/>
    <p:sldId id="273" r:id="rId21"/>
    <p:sldId id="274" r:id="rId22"/>
    <p:sldId id="282" r:id="rId23"/>
    <p:sldId id="265" r:id="rId24"/>
    <p:sldId id="290" r:id="rId25"/>
    <p:sldId id="287" r:id="rId26"/>
    <p:sldId id="281" r:id="rId27"/>
    <p:sldId id="289" r:id="rId28"/>
    <p:sldId id="291" r:id="rId29"/>
    <p:sldId id="288" r:id="rId30"/>
    <p:sldId id="25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04040"/>
    <a:srgbClr val="6B9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4"/>
    <p:restoredTop sz="89602"/>
  </p:normalViewPr>
  <p:slideViewPr>
    <p:cSldViewPr snapToGrid="0">
      <p:cViewPr varScale="1">
        <p:scale>
          <a:sx n="176" d="100"/>
          <a:sy n="176" d="100"/>
        </p:scale>
        <p:origin x="1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05EF0-AAF5-B14D-8A2E-CC82A3EEAA3D}" type="datetimeFigureOut">
              <a:rPr lang="en-US" smtClean="0"/>
              <a:t>5/26/25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327BB-1284-5842-AF73-106FBFD06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83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327BB-1284-5842-AF73-106FBFD06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0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bitcoin price rising</a:t>
            </a:r>
          </a:p>
          <a:p>
            <a:r>
              <a:rPr lang="en-US" dirty="0"/>
              <a:t>https://</a:t>
            </a:r>
            <a:r>
              <a:rPr lang="en-US" dirty="0" err="1"/>
              <a:t>btcscan.org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www.blockchain.com</a:t>
            </a:r>
            <a:r>
              <a:rPr lang="en-US" dirty="0"/>
              <a:t>/explorer</a:t>
            </a:r>
          </a:p>
          <a:p>
            <a:r>
              <a:rPr lang="en-US" dirty="0"/>
              <a:t>https://</a:t>
            </a:r>
            <a:r>
              <a:rPr lang="en-US" dirty="0" err="1"/>
              <a:t>mempool.space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327BB-1284-5842-AF73-106FBFD060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65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327BB-1284-5842-AF73-106FBFD060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83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size? Zoom?</a:t>
            </a:r>
          </a:p>
          <a:p>
            <a:endParaRPr lang="en-US" dirty="0"/>
          </a:p>
          <a:p>
            <a:r>
              <a:rPr lang="en-US" dirty="0"/>
              <a:t>Discuss what to do when new model appears. What is current price difference between S19 and S21. What is the equipment devaluation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327BB-1284-5842-AF73-106FBFD060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67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327BB-1284-5842-AF73-106FBFD060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31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Zoom of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327BB-1284-5842-AF73-106FBFD060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9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5/26/25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5/26/25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5/26/25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5/26/25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5/26/25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5/26/25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5/26/25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5/26/25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5/26/25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5/26/25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5/26/25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5/26/25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mailto:info@aethercrypto.ae" TargetMode="External"/><Relationship Id="rId4" Type="http://schemas.openxmlformats.org/officeDocument/2006/relationships/hyperlink" Target="http://www.aethercrypto.ae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2.jp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ity skyline at night&#10;&#10;AI-generated content may be incorrect.">
            <a:extLst>
              <a:ext uri="{FF2B5EF4-FFF2-40B4-BE49-F238E27FC236}">
                <a16:creationId xmlns:a16="http://schemas.microsoft.com/office/drawing/2014/main" id="{EF599940-8A19-4BA2-5EBC-6E99377B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7" t="-156" r="27" b="15887"/>
          <a:stretch/>
        </p:blipFill>
        <p:spPr>
          <a:xfrm>
            <a:off x="-3254" y="-12683"/>
            <a:ext cx="1219198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4C144-2316-0159-C70B-5E709A0EE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439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Prosto One" panose="02000505060000020004" pitchFamily="2" charset="0"/>
              </a:rPr>
              <a:t>Æther crypto 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C10066-E4D2-C12C-5ECE-9D779C091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40" y="4608576"/>
            <a:ext cx="3205640" cy="774186"/>
          </a:xfrm>
        </p:spPr>
        <p:txBody>
          <a:bodyPr anchor="t">
            <a:normAutofit/>
          </a:bodyPr>
          <a:lstStyle/>
          <a:p>
            <a:pPr algn="r"/>
            <a:r>
              <a:rPr lang="en-US" sz="1600" dirty="0">
                <a:solidFill>
                  <a:srgbClr val="FFFFFF"/>
                </a:solidFill>
                <a:latin typeface="Prosto One" panose="02000505060000020004" pitchFamily="2" charset="0"/>
              </a:rPr>
              <a:t>26 May 2025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5829" y="4508519"/>
            <a:ext cx="29260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urple and white logo&#10;&#10;AI-generated content may be incorrect.">
            <a:extLst>
              <a:ext uri="{FF2B5EF4-FFF2-40B4-BE49-F238E27FC236}">
                <a16:creationId xmlns:a16="http://schemas.microsoft.com/office/drawing/2014/main" id="{0A5872D7-E3F0-14CB-9B3B-F666B203D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657" y="1610476"/>
            <a:ext cx="1417205" cy="1417205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E63D20-ABE2-0624-62B8-83B4F2A49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468172"/>
              </p:ext>
            </p:extLst>
          </p:nvPr>
        </p:nvGraphicFramePr>
        <p:xfrm>
          <a:off x="201414" y="6352743"/>
          <a:ext cx="117826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7548">
                  <a:extLst>
                    <a:ext uri="{9D8B030D-6E8A-4147-A177-3AD203B41FA5}">
                      <a16:colId xmlns:a16="http://schemas.microsoft.com/office/drawing/2014/main" val="1689719864"/>
                    </a:ext>
                  </a:extLst>
                </a:gridCol>
                <a:gridCol w="3927548">
                  <a:extLst>
                    <a:ext uri="{9D8B030D-6E8A-4147-A177-3AD203B41FA5}">
                      <a16:colId xmlns:a16="http://schemas.microsoft.com/office/drawing/2014/main" val="3797253115"/>
                    </a:ext>
                  </a:extLst>
                </a:gridCol>
                <a:gridCol w="3927548">
                  <a:extLst>
                    <a:ext uri="{9D8B030D-6E8A-4147-A177-3AD203B41FA5}">
                      <a16:colId xmlns:a16="http://schemas.microsoft.com/office/drawing/2014/main" val="18665166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Prosto One" panose="02000505060000020004" pitchFamily="2" charset="0"/>
                        </a:rPr>
                        <a:t>info@aethercrypto.ae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Prosto One" panose="02000505060000020004" pitchFamily="2" charset="0"/>
                        </a:rPr>
                        <a:t>www.aethercrypto.ae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Prosto One" panose="02000505060000020004" pitchFamily="2" charset="0"/>
                        </a:rPr>
                        <a:t>+44 7351 350690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788574"/>
                  </a:ext>
                </a:extLst>
              </a:tr>
            </a:tbl>
          </a:graphicData>
        </a:graphic>
      </p:graphicFrame>
      <p:pic>
        <p:nvPicPr>
          <p:cNvPr id="15" name="Picture 1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7367420-F8E5-2E87-B56A-25BC2FE38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3661" y="6339085"/>
            <a:ext cx="370840" cy="3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8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089B-7E61-666E-D3A8-CF453637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7105745" cy="1499616"/>
          </a:xfrm>
        </p:spPr>
        <p:txBody>
          <a:bodyPr>
            <a:normAutofit/>
          </a:bodyPr>
          <a:lstStyle/>
          <a:p>
            <a:r>
              <a:rPr lang="en-US" dirty="0"/>
              <a:t>WHO ELSE IS involved?</a:t>
            </a:r>
          </a:p>
        </p:txBody>
      </p:sp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040AFB86-FEA4-51E6-FFFD-736D769C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918" y="5206593"/>
            <a:ext cx="1312671" cy="1312671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ABD1A25-E5AD-0546-4FC8-120F36D48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111" y="1792224"/>
            <a:ext cx="7351776" cy="4727040"/>
          </a:xfrm>
        </p:spPr>
        <p:txBody>
          <a:bodyPr>
            <a:normAutofit fontScale="92500" lnSpcReduction="20000"/>
          </a:bodyPr>
          <a:lstStyle/>
          <a:p>
            <a:pPr algn="l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1. BlackRock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World's largest asset manager with over $11.5 trillion USD.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Major shareholder in U.S.-based Bitcoin mining companies: Marathon Digital, Riot Platforms,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CleanSpark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Cipher Mining, and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TeraWulf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GB" b="1" dirty="0">
                <a:solidFill>
                  <a:srgbClr val="000000"/>
                </a:solidFill>
              </a:rPr>
              <a:t>2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. Morgan Stanley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Invested in Bitcoin mining companies: Marathon Digital, Riot Platforms, and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CleanSpark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Investments in crypto firms like NYDIG, R3, and Securitize. ​</a:t>
            </a:r>
          </a:p>
          <a:p>
            <a:pPr algn="l">
              <a:buNone/>
            </a:pPr>
            <a:r>
              <a:rPr lang="en-GB" b="1" dirty="0">
                <a:solidFill>
                  <a:srgbClr val="000000"/>
                </a:solidFill>
              </a:rPr>
              <a:t>3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. Fidelity Investments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Operates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Fidelity Digital Assets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offering Bitcoin custody and trade execution.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Supports mining operations by investing in infrastructure and blockchain research.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Backed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Hut 8 Mining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and has connections to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Argo Blockchain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GB" b="1" dirty="0">
                <a:solidFill>
                  <a:srgbClr val="000000"/>
                </a:solidFill>
              </a:rPr>
              <a:t>4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. JPMorgan Chase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Does not mine Bitcoin, but provides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banking services to miners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Offers financial services to crypto mining firms in the U.S., such as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Coinbase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and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Gemini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2191543-729E-5EF6-A6B3-8F5A1F0DB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399" y="825704"/>
            <a:ext cx="2560322" cy="371246"/>
          </a:xfrm>
          <a:prstGeom prst="rect">
            <a:avLst/>
          </a:prstGeom>
        </p:spPr>
      </p:pic>
      <p:pic>
        <p:nvPicPr>
          <p:cNvPr id="5" name="Content Placeholder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1A2CC09-B9FA-7ECB-314D-C15868B96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109" y="2323998"/>
            <a:ext cx="2560321" cy="640080"/>
          </a:xfrm>
          <a:prstGeom prst="rect">
            <a:avLst/>
          </a:prstGeom>
        </p:spPr>
      </p:pic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2C4DF6D6-C986-8499-8B9D-3D4CA8EB2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109" y="3429000"/>
            <a:ext cx="2512291" cy="131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94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9C39-3E2F-EE2E-7D0C-872962CF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n-US" dirty="0" err="1"/>
              <a:t>Bitmain</a:t>
            </a:r>
            <a:r>
              <a:rPr lang="en-US" dirty="0"/>
              <a:t> </a:t>
            </a:r>
            <a:r>
              <a:rPr lang="en-US" dirty="0" err="1"/>
              <a:t>antminer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83F6B-56F6-8A3A-B675-35E17F9C4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Bitmain</a:t>
            </a:r>
            <a:r>
              <a:rPr lang="en-US" dirty="0"/>
              <a:t> Technologies Ltd – Founded in 2013</a:t>
            </a:r>
          </a:p>
          <a:p>
            <a:r>
              <a:rPr lang="en-US" dirty="0"/>
              <a:t>Headquartered in Beijing with multiple R&amp;D departments in multiple continents</a:t>
            </a:r>
          </a:p>
          <a:p>
            <a:r>
              <a:rPr lang="en-US" dirty="0"/>
              <a:t>The leading manufacturer in ASIC (Application Specific Integrated Circuit) cryptocurrency mining hardware</a:t>
            </a:r>
          </a:p>
          <a:p>
            <a:r>
              <a:rPr lang="en-US" dirty="0"/>
              <a:t>Has exponentially progressed in efficiency over time with each release (Hash rate per unit power)</a:t>
            </a:r>
          </a:p>
          <a:p>
            <a:r>
              <a:rPr lang="en-US" dirty="0"/>
              <a:t>Manufacture Air, Hydro and Immersion cooled mining hardware for multiple currencies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431EF2-5A31-4C05-AA3E-4580F5534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78399-6817-4845-9B59-E82951B0B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44E73A-9DB7-46CD-9B4D-9DE9FB5E6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057F48-2FD4-4DD3-B887-FEE2B4475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F6B8F-6C92-3240-66DD-64CE3FA39A4F}"/>
              </a:ext>
            </a:extLst>
          </p:cNvPr>
          <p:cNvSpPr txBox="1"/>
          <p:nvPr/>
        </p:nvSpPr>
        <p:spPr>
          <a:xfrm>
            <a:off x="6557656" y="4898089"/>
            <a:ext cx="181212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ANTMINER S21 Hydro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4469D8-5936-48B8-AF0C-37FF2AEE2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499382-D177-DC7F-D633-CF86F0E413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" t="-4380" r="-12306" b="-4040"/>
          <a:stretch/>
        </p:blipFill>
        <p:spPr>
          <a:xfrm>
            <a:off x="8742992" y="3644808"/>
            <a:ext cx="3449008" cy="3337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7B8E88-D2AC-2D47-112F-1B697D20D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591" y="1210272"/>
            <a:ext cx="3808388" cy="1885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C94ADB-39BE-289A-C2EC-0AF4057D64F0}"/>
              </a:ext>
            </a:extLst>
          </p:cNvPr>
          <p:cNvSpPr txBox="1"/>
          <p:nvPr/>
        </p:nvSpPr>
        <p:spPr>
          <a:xfrm rot="5400000">
            <a:off x="9270771" y="1902932"/>
            <a:ext cx="382940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dirty="0"/>
              <a:t>Hardware Efficiency with time</a:t>
            </a:r>
          </a:p>
        </p:txBody>
      </p:sp>
    </p:spTree>
    <p:extLst>
      <p:ext uri="{BB962C8B-B14F-4D97-AF65-F5344CB8AC3E}">
        <p14:creationId xmlns:p14="http://schemas.microsoft.com/office/powerpoint/2010/main" val="25288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995 L -0.2 0.17315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348E-659C-E290-55A8-27691D736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Testing 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9499C1-7F6C-E706-B856-54A3E8924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4290" y="1727200"/>
            <a:ext cx="8119748" cy="4022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48B7D-D4FF-5948-246E-52BD57A31D4E}"/>
              </a:ext>
            </a:extLst>
          </p:cNvPr>
          <p:cNvSpPr txBox="1"/>
          <p:nvPr/>
        </p:nvSpPr>
        <p:spPr>
          <a:xfrm>
            <a:off x="2730500" y="556525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​Using a 270TH S21 XP (Air cooled) Miner, an average real hash rate of 257.18TH was produced with an average of 0.00013412BTC ($14.44) mined daily.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275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D0DEE7-AA80-FEAC-7FC0-01C775534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16AA16-820E-140F-B8DD-F93557672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93781796-9ACE-B278-358D-E4CB68F85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A929D2-1D8D-8F18-9C23-74F9E4DE4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4D4C5D5-E461-B276-84EE-97528EFC4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network&#10;&#10;AI-generated content may be incorrect.">
            <a:extLst>
              <a:ext uri="{FF2B5EF4-FFF2-40B4-BE49-F238E27FC236}">
                <a16:creationId xmlns:a16="http://schemas.microsoft.com/office/drawing/2014/main" id="{F38D8A50-663B-8519-1291-634354EAA9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E6DD8E6-CD7A-27AE-7079-73A3D8357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EE6E66-582E-C420-FBC0-DEB3A141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0909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PROPOSITION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864E7-58B0-5CA2-B3AF-A3C974F89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349" y="4779313"/>
            <a:ext cx="7501650" cy="5148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Æther Crypto Solutions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EF224B-731C-93A2-198B-A3F93CB05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0F177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404B044A-9DE2-B493-506A-F973DBF7B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199976" cy="11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21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FCBB-93B6-BF63-913D-341ED5BFC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Æther crypto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500F3-F3E9-F2FD-01A9-E0EBE0A7B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Æther Crypto Solutions will be the name of a Limited Liability Company (LLC)</a:t>
            </a:r>
          </a:p>
          <a:p>
            <a:r>
              <a:rPr lang="en-US" dirty="0"/>
              <a:t>Registered in the UAE (currently ongoing)</a:t>
            </a:r>
          </a:p>
          <a:p>
            <a:r>
              <a:rPr lang="en-US" dirty="0"/>
              <a:t>Will </a:t>
            </a:r>
            <a:r>
              <a:rPr lang="en-US" u="sng" dirty="0"/>
              <a:t>not</a:t>
            </a:r>
            <a:r>
              <a:rPr lang="en-US" dirty="0"/>
              <a:t> be part of the financial freezone due to limitations in land ownership for the technology sector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EC60CB4-C464-3ADF-EC44-D302DDD73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218" y="4593857"/>
            <a:ext cx="605290" cy="60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6870CC7-6E0D-A64B-3746-BE66F5E6A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19" y="4593857"/>
            <a:ext cx="605290" cy="60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1D86AF-FEAF-833E-6F8F-192ED30BF832}"/>
              </a:ext>
            </a:extLst>
          </p:cNvPr>
          <p:cNvSpPr txBox="1"/>
          <p:nvPr/>
        </p:nvSpPr>
        <p:spPr>
          <a:xfrm>
            <a:off x="1526917" y="5357643"/>
            <a:ext cx="2183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www.aethercrypto.ae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E6490-EA32-D986-CAFF-54372572BF34}"/>
              </a:ext>
            </a:extLst>
          </p:cNvPr>
          <p:cNvSpPr txBox="1"/>
          <p:nvPr/>
        </p:nvSpPr>
        <p:spPr>
          <a:xfrm>
            <a:off x="4741926" y="5357643"/>
            <a:ext cx="228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info@aethercrypto.ae</a:t>
            </a:r>
            <a:endParaRPr lang="en-US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14C42691-B40C-A34D-9D1E-89C2CCD3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765" y="4648351"/>
            <a:ext cx="496302" cy="49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4DFB89-CD99-8B6B-D7DF-C52471D93C9B}"/>
              </a:ext>
            </a:extLst>
          </p:cNvPr>
          <p:cNvSpPr txBox="1"/>
          <p:nvPr/>
        </p:nvSpPr>
        <p:spPr>
          <a:xfrm>
            <a:off x="7952733" y="5357643"/>
            <a:ext cx="228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B9F25"/>
                </a:solidFill>
              </a:rPr>
              <a:t>+44 7351 350690</a:t>
            </a:r>
          </a:p>
        </p:txBody>
      </p:sp>
      <p:pic>
        <p:nvPicPr>
          <p:cNvPr id="10" name="Picture 9" descr="A black phone in a circle&#10;&#10;AI-generated content may be incorrect.">
            <a:extLst>
              <a:ext uri="{FF2B5EF4-FFF2-40B4-BE49-F238E27FC236}">
                <a16:creationId xmlns:a16="http://schemas.microsoft.com/office/drawing/2014/main" id="{86BDAD42-B84A-4EFE-3407-7756C6A9A4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6286" y="4551184"/>
            <a:ext cx="605291" cy="605291"/>
          </a:xfrm>
          <a:prstGeom prst="rect">
            <a:avLst/>
          </a:prstGeom>
        </p:spPr>
      </p:pic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5CB6F3D-9078-84D0-9B8D-22F32BFB2D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1204" y="4660173"/>
            <a:ext cx="496302" cy="4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55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7BD49-50B6-65AE-DBF4-07BC19ECFA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rcRect l="10222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3E83F-83A7-03ED-8C3E-94839EBB1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FACILITY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C3B7EE-8632-4756-A078-1B3B0DF3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F9900-8AB4-3D5C-80C3-4E06CB9D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Housed in shipping containers to allow for easy relocation, high security and simplicity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Equipped with hydro-series S21 Antminer hardware (240 units per container)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1.4MW load per container with provisional ability to scale up to 5MW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Each container will have dedicated hybrid cooling towers to maintain safe temperatures for the miners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24/7 on call security will be provided with full CCTV monitoring. (Will expand with the project as necessary)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On call specialist technicians will be available to manage any hardware or software  issues, repairs and replacements. </a:t>
            </a:r>
          </a:p>
        </p:txBody>
      </p:sp>
    </p:spTree>
    <p:extLst>
      <p:ext uri="{BB962C8B-B14F-4D97-AF65-F5344CB8AC3E}">
        <p14:creationId xmlns:p14="http://schemas.microsoft.com/office/powerpoint/2010/main" val="2620746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8200">
            <a:extLst>
              <a:ext uri="{FF2B5EF4-FFF2-40B4-BE49-F238E27FC236}">
                <a16:creationId xmlns:a16="http://schemas.microsoft.com/office/drawing/2014/main" id="{6AB9711F-9D4F-49B4-892B-FEF66AA2F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03" name="Oval 5">
            <a:extLst>
              <a:ext uri="{FF2B5EF4-FFF2-40B4-BE49-F238E27FC236}">
                <a16:creationId xmlns:a16="http://schemas.microsoft.com/office/drawing/2014/main" id="{3A32867E-64D3-4B51-85AC-D771EA43C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8205" name="Straight Connector 8204">
            <a:extLst>
              <a:ext uri="{FF2B5EF4-FFF2-40B4-BE49-F238E27FC236}">
                <a16:creationId xmlns:a16="http://schemas.microsoft.com/office/drawing/2014/main" id="{AFD44988-8DFE-46FC-967A-F6DB26538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363104CD-8037-4022-8EEC-A32EDF615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73BA6-2499-7AEF-4661-3ADD85920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9" y="1555944"/>
            <a:ext cx="3566407" cy="29890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spc="200" dirty="0"/>
              <a:t>The Facility</a:t>
            </a:r>
          </a:p>
        </p:txBody>
      </p:sp>
      <p:pic>
        <p:nvPicPr>
          <p:cNvPr id="5" name="Picture 4" descr="A room with pipes and valves&#10;&#10;AI-generated content may be incorrect.">
            <a:extLst>
              <a:ext uri="{FF2B5EF4-FFF2-40B4-BE49-F238E27FC236}">
                <a16:creationId xmlns:a16="http://schemas.microsoft.com/office/drawing/2014/main" id="{BBE76DC5-4B86-8083-E7E2-5EAE3D6CD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75" b="2"/>
          <a:stretch/>
        </p:blipFill>
        <p:spPr>
          <a:xfrm>
            <a:off x="-3274" y="0"/>
            <a:ext cx="7533742" cy="3674927"/>
          </a:xfrm>
          <a:prstGeom prst="rect">
            <a:avLst/>
          </a:prstGeom>
        </p:spPr>
      </p:pic>
      <p:cxnSp>
        <p:nvCxnSpPr>
          <p:cNvPr id="8209" name="Straight Connector 8208">
            <a:extLst>
              <a:ext uri="{FF2B5EF4-FFF2-40B4-BE49-F238E27FC236}">
                <a16:creationId xmlns:a16="http://schemas.microsoft.com/office/drawing/2014/main" id="{33CBC29A-1047-453C-84AD-4E4EB59EE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10" y="3759161"/>
            <a:ext cx="356616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Canaan Official | Creator of the World first ASIC Bitcoin Miner">
            <a:extLst>
              <a:ext uri="{FF2B5EF4-FFF2-40B4-BE49-F238E27FC236}">
                <a16:creationId xmlns:a16="http://schemas.microsoft.com/office/drawing/2014/main" id="{B76B8D67-3431-E8C8-CEA9-716083742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4" r="-2" b="2095"/>
          <a:stretch/>
        </p:blipFill>
        <p:spPr bwMode="auto">
          <a:xfrm>
            <a:off x="4654984" y="3839593"/>
            <a:ext cx="7533742" cy="301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A56E72-E9F7-BFC8-87E5-9373B9CB6AD6}"/>
              </a:ext>
            </a:extLst>
          </p:cNvPr>
          <p:cNvSpPr txBox="1"/>
          <p:nvPr/>
        </p:nvSpPr>
        <p:spPr>
          <a:xfrm>
            <a:off x="234001" y="4544988"/>
            <a:ext cx="6780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Liquid Cooled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Hybrid Cooling Towers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Redundant Internet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Fail-safe cooling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24/7 monitoring for miner </a:t>
            </a:r>
            <a:r>
              <a:rPr lang="en-US" sz="2400" dirty="0" err="1"/>
              <a:t>optimisation</a:t>
            </a:r>
            <a:r>
              <a:rPr lang="en-US" sz="2400" dirty="0"/>
              <a:t> &amp; safety.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F20D19-17FF-185A-29E5-CB5A3F3BC2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239" b="5453"/>
          <a:stretch/>
        </p:blipFill>
        <p:spPr>
          <a:xfrm>
            <a:off x="7533742" y="-75387"/>
            <a:ext cx="4658258" cy="375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51A1C1-FCD2-7FC8-9A82-AFE6E7F2BC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8EEA7-5C59-4F14-8055-B29B925CA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-128016"/>
            <a:ext cx="6066816" cy="1499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LOCATION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51915B9-9876-1533-B097-F919CEC74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989" y="1124712"/>
            <a:ext cx="6416800" cy="5541264"/>
          </a:xfrm>
        </p:spPr>
        <p:txBody>
          <a:bodyPr>
            <a:normAutofit fontScale="85000" lnSpcReduction="20000"/>
          </a:bodyPr>
          <a:lstStyle/>
          <a:p>
            <a:pPr algn="l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Location &amp; Utilities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1" u="none" strike="noStrike" dirty="0">
                <a:solidFill>
                  <a:srgbClr val="000000"/>
                </a:solidFill>
                <a:effectLst/>
              </a:rPr>
              <a:t>Lowest electricity rates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in UAE: 0.2 AED/kWh (Abu Dhabi – TAQA)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~36% of global average rate for electricity (0.55 AED/kWh)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Fresh water: 0.0784 AED/m³ | Recycled water (ideal for cooling): 0.017 AED/m³</a:t>
            </a:r>
          </a:p>
          <a:p>
            <a:pPr algn="l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Climate Considerations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Average mea</a:t>
            </a:r>
            <a:r>
              <a:rPr lang="en-GB" dirty="0">
                <a:solidFill>
                  <a:srgbClr val="000000"/>
                </a:solidFill>
              </a:rPr>
              <a:t>n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temp: 27°C (Min: 12°C, Max: 43°C)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Requires </a:t>
            </a:r>
            <a:r>
              <a:rPr lang="en-GB" b="0" i="1" u="none" strike="noStrike" dirty="0">
                <a:solidFill>
                  <a:srgbClr val="000000"/>
                </a:solidFill>
                <a:effectLst/>
              </a:rPr>
              <a:t>advanced thermal management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: hybrid cooling towers with recycled water for cost efficiency</a:t>
            </a:r>
          </a:p>
          <a:p>
            <a:pPr algn="l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Security &amp; Stability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1" u="none" strike="noStrike" dirty="0">
                <a:solidFill>
                  <a:srgbClr val="000000"/>
                </a:solidFill>
                <a:effectLst/>
              </a:rPr>
              <a:t>Very low crime rate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strict enforcement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Strong cybersecurity laws, proactive national monitoring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Legal and regulated mining environment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1" u="none" strike="noStrike" dirty="0">
                <a:solidFill>
                  <a:srgbClr val="000000"/>
                </a:solidFill>
                <a:effectLst/>
              </a:rPr>
              <a:t>Stable economy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supportive blockchain policies, reliable infrastructure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434519-83C9-9DBD-AEDA-670DF23C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2" y="1691640"/>
            <a:ext cx="768096" cy="7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B58E860-7445-2186-C2A8-F5F27DA0F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2" y="3401568"/>
            <a:ext cx="768096" cy="7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F963031-3BD6-D163-E45A-7D0B75749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2" y="5065776"/>
            <a:ext cx="768096" cy="7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298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9B4E9-FE1A-CA6B-1805-75735EE98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621BD-3FD4-9233-55A0-2F439D111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MINER INCOME (BTC-$109,600)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FF37A6-69A9-405A-0B48-036D071ED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40" y="1949449"/>
            <a:ext cx="5884164" cy="4024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57EE9-D248-1901-A75A-56E23B8A2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49449"/>
            <a:ext cx="5932460" cy="402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02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E4A14-C535-E1D7-9182-D23C9E6AA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24A22-2C89-FDDC-DD2D-C6806A5AA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 with varying bitcoin value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94CE7-0B0A-06A6-DA86-DC1D84D4A8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97964" y="1678614"/>
            <a:ext cx="7772400" cy="45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3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63ECCA-7BA8-B313-90FD-C887E4B42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network&#10;&#10;AI-generated content may be incorrect.">
            <a:extLst>
              <a:ext uri="{FF2B5EF4-FFF2-40B4-BE49-F238E27FC236}">
                <a16:creationId xmlns:a16="http://schemas.microsoft.com/office/drawing/2014/main" id="{17BBD8F8-CB52-2441-4B60-3602479FAF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F3BD6-26D1-4046-1279-0D1247E2A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0909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Bitcoin &amp; Mining theory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F89CC-15C6-CA22-36F5-62384997D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349" y="4779313"/>
            <a:ext cx="7501650" cy="5148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Æther Crypto Solutions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0F177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76B0FB7-AF83-3A82-1505-E26AC936B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199976" cy="11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84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F6323-F5E7-76F1-289A-50B426A71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EB1E1-AB66-8087-D20F-26EF70C0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Fees</a:t>
            </a:r>
          </a:p>
        </p:txBody>
      </p:sp>
      <p:pic>
        <p:nvPicPr>
          <p:cNvPr id="9" name="Content Placeholder 8" descr="A comparison of a price tag&#10;&#10;AI-generated content may be incorrect.">
            <a:extLst>
              <a:ext uri="{FF2B5EF4-FFF2-40B4-BE49-F238E27FC236}">
                <a16:creationId xmlns:a16="http://schemas.microsoft.com/office/drawing/2014/main" id="{E4963D84-8E5B-F20E-BB82-52EA22EF3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724"/>
          <a:stretch/>
        </p:blipFill>
        <p:spPr>
          <a:xfrm>
            <a:off x="1023748" y="2346035"/>
            <a:ext cx="9720262" cy="288320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455801-A962-D37E-CD6D-2E386300B227}"/>
              </a:ext>
            </a:extLst>
          </p:cNvPr>
          <p:cNvSpPr txBox="1"/>
          <p:nvPr/>
        </p:nvSpPr>
        <p:spPr>
          <a:xfrm>
            <a:off x="7559614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effectLst/>
                <a:latin typeface="Graphik" panose="020B0503030202060203" pitchFamily="34" charset="77"/>
              </a:rPr>
              <a:t>Note: This is subject to change and is only provisional</a:t>
            </a:r>
          </a:p>
        </p:txBody>
      </p:sp>
    </p:spTree>
    <p:extLst>
      <p:ext uri="{BB962C8B-B14F-4D97-AF65-F5344CB8AC3E}">
        <p14:creationId xmlns:p14="http://schemas.microsoft.com/office/powerpoint/2010/main" val="1941190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050A-B9CA-E956-E266-081A2115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&amp; MANAGEMENT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508A79E-4C17-A167-E62E-5541C53D0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702052"/>
            <a:ext cx="891540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58F843B-2923-CAAD-58C1-14DE58A7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4203954"/>
            <a:ext cx="891540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7B5C31A-3DE9-5916-910B-15118CC0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68" y="5649468"/>
            <a:ext cx="891540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3301D2D8-AC2F-4D35-65BC-DEF993C64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414" y="4944619"/>
            <a:ext cx="891540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A90023DF-C65F-0BF9-69C9-04496D475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940" y="2702052"/>
            <a:ext cx="891540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F14E6F3B-7691-F89D-F4E0-7505E0D36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940" y="5649468"/>
            <a:ext cx="891540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57CB5287-A24B-57FE-5FAD-1F1C5CB6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940" y="4203954"/>
            <a:ext cx="891540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E467BE-FFCC-C965-E3FD-F1132FE066E4}"/>
              </a:ext>
            </a:extLst>
          </p:cNvPr>
          <p:cNvSpPr txBox="1"/>
          <p:nvPr/>
        </p:nvSpPr>
        <p:spPr>
          <a:xfrm>
            <a:off x="5049774" y="5819983"/>
            <a:ext cx="1988820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/>
              <a:t>BTC Income</a:t>
            </a:r>
          </a:p>
          <a:p>
            <a:pPr algn="ctr"/>
            <a:r>
              <a:rPr lang="en-US" sz="1400" b="1" dirty="0"/>
              <a:t>(updated every 24hrs)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2DA0B-438E-545E-C558-C6A314C0B9FC}"/>
              </a:ext>
            </a:extLst>
          </p:cNvPr>
          <p:cNvSpPr txBox="1"/>
          <p:nvPr/>
        </p:nvSpPr>
        <p:spPr>
          <a:xfrm>
            <a:off x="1855851" y="2850749"/>
            <a:ext cx="19888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/>
              <a:t>Outlet Temp.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894B4-6EDD-85B1-E27B-3186790FD929}"/>
              </a:ext>
            </a:extLst>
          </p:cNvPr>
          <p:cNvSpPr txBox="1"/>
          <p:nvPr/>
        </p:nvSpPr>
        <p:spPr>
          <a:xfrm>
            <a:off x="1915668" y="4418891"/>
            <a:ext cx="19888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/>
              <a:t>Inlet Temp.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A374C6-5897-DE6D-1154-5E95F3C69C1D}"/>
              </a:ext>
            </a:extLst>
          </p:cNvPr>
          <p:cNvSpPr txBox="1"/>
          <p:nvPr/>
        </p:nvSpPr>
        <p:spPr>
          <a:xfrm>
            <a:off x="1778508" y="5864405"/>
            <a:ext cx="227418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/>
              <a:t>Ambient Temp.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AD54F-297C-CD31-7FAD-558AFFE4F2E7}"/>
              </a:ext>
            </a:extLst>
          </p:cNvPr>
          <p:cNvSpPr txBox="1"/>
          <p:nvPr/>
        </p:nvSpPr>
        <p:spPr>
          <a:xfrm>
            <a:off x="8139303" y="2666083"/>
            <a:ext cx="198882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/>
              <a:t>Electricity Charges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44CC6-9CBF-9327-D265-8D91A5E99F0F}"/>
              </a:ext>
            </a:extLst>
          </p:cNvPr>
          <p:cNvSpPr txBox="1"/>
          <p:nvPr/>
        </p:nvSpPr>
        <p:spPr>
          <a:xfrm>
            <a:off x="8199120" y="4311169"/>
            <a:ext cx="1988820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/>
              <a:t>Pool Fees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(updated every 24hrs)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CB6B53-940F-9112-DA9E-33D712541577}"/>
              </a:ext>
            </a:extLst>
          </p:cNvPr>
          <p:cNvSpPr txBox="1"/>
          <p:nvPr/>
        </p:nvSpPr>
        <p:spPr>
          <a:xfrm>
            <a:off x="8139303" y="5572018"/>
            <a:ext cx="1988820" cy="10464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/>
              <a:t>Commission Fees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(updated every 24hrs)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FCACB-347C-DF41-30A7-6E3765EAAD39}"/>
              </a:ext>
            </a:extLst>
          </p:cNvPr>
          <p:cNvSpPr txBox="1"/>
          <p:nvPr/>
        </p:nvSpPr>
        <p:spPr>
          <a:xfrm>
            <a:off x="5049774" y="3682853"/>
            <a:ext cx="19888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/>
              <a:t>Hash Rate</a:t>
            </a:r>
          </a:p>
        </p:txBody>
      </p:sp>
      <p:pic>
        <p:nvPicPr>
          <p:cNvPr id="4114" name="Picture 18">
            <a:extLst>
              <a:ext uri="{FF2B5EF4-FFF2-40B4-BE49-F238E27FC236}">
                <a16:creationId xmlns:a16="http://schemas.microsoft.com/office/drawing/2014/main" id="{3260DC05-0D93-AA40-D67D-723A58A68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601" y="2743160"/>
            <a:ext cx="898585" cy="89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B0FDF7-9BF0-5B6A-E925-E134BE356E50}"/>
              </a:ext>
            </a:extLst>
          </p:cNvPr>
          <p:cNvSpPr txBox="1"/>
          <p:nvPr/>
        </p:nvSpPr>
        <p:spPr>
          <a:xfrm>
            <a:off x="2767119" y="1698107"/>
            <a:ext cx="648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secure, members only portal will display live metrics on all of the following on a per client basis:</a:t>
            </a:r>
          </a:p>
        </p:txBody>
      </p:sp>
    </p:spTree>
    <p:extLst>
      <p:ext uri="{BB962C8B-B14F-4D97-AF65-F5344CB8AC3E}">
        <p14:creationId xmlns:p14="http://schemas.microsoft.com/office/powerpoint/2010/main" val="1345376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185DA-D6B2-E568-53E0-1423100B1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5F727-D54B-A9C6-04D1-1403FA6A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Settlement &amp; Crypto Wallets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690DB-4518-9061-1A65-9F1F9A25D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Electricity charges will be accrued in real time in AED and charged monthly at the end of a billing period in either AED or BTC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Earnings Settlements will be carried out monthly upon hitting a minimum transfer amount of 0.005 BTC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Earnings can be sent to any kind of wallet (hot or cold) in either BTC or currency of choice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9066D5-9B4E-6A99-4167-5596812C5B0C}"/>
              </a:ext>
            </a:extLst>
          </p:cNvPr>
          <p:cNvSpPr txBox="1"/>
          <p:nvPr/>
        </p:nvSpPr>
        <p:spPr>
          <a:xfrm>
            <a:off x="4823460" y="6510528"/>
            <a:ext cx="8461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Note: All conversions will be subject to fees as per the currency exchange used.</a:t>
            </a:r>
          </a:p>
        </p:txBody>
      </p:sp>
    </p:spTree>
    <p:extLst>
      <p:ext uri="{BB962C8B-B14F-4D97-AF65-F5344CB8AC3E}">
        <p14:creationId xmlns:p14="http://schemas.microsoft.com/office/powerpoint/2010/main" val="548475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21C4-CAB9-ECBB-B08F-604EE033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Warranty &amp; Repairs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44146B2-7391-24C8-2CAA-401BAE713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060082" y="1859427"/>
            <a:ext cx="762000" cy="7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53BB62B4-71CB-E3CF-9E7F-6DEBDAC48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94025" y="4078659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277F52C4-D7F9-E67F-049E-F13FC0C9F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85800" y="1969006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5177B4-59F2-587D-9D81-50AB526B310C}"/>
              </a:ext>
            </a:extLst>
          </p:cNvPr>
          <p:cNvSpPr txBox="1"/>
          <p:nvPr/>
        </p:nvSpPr>
        <p:spPr>
          <a:xfrm>
            <a:off x="1537900" y="2119173"/>
            <a:ext cx="274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Warranty Coverage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87A150-8141-16B6-0850-943DF763E4E4}"/>
              </a:ext>
            </a:extLst>
          </p:cNvPr>
          <p:cNvSpPr txBox="1"/>
          <p:nvPr/>
        </p:nvSpPr>
        <p:spPr>
          <a:xfrm>
            <a:off x="1537899" y="4228826"/>
            <a:ext cx="274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Longevity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64E669-0B39-1A46-D661-1A1C1E33A9B8}"/>
              </a:ext>
            </a:extLst>
          </p:cNvPr>
          <p:cNvSpPr txBox="1"/>
          <p:nvPr/>
        </p:nvSpPr>
        <p:spPr>
          <a:xfrm>
            <a:off x="1537899" y="2809490"/>
            <a:ext cx="4796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 Month warranty provided on S21 </a:t>
            </a:r>
            <a:r>
              <a:rPr lang="en-US" dirty="0" err="1"/>
              <a:t>Antminers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180 day warranty on replacement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Warranty starts from official shipment date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3C85A6-07D2-DF2D-5642-0E1325EEE5E5}"/>
              </a:ext>
            </a:extLst>
          </p:cNvPr>
          <p:cNvSpPr txBox="1"/>
          <p:nvPr/>
        </p:nvSpPr>
        <p:spPr>
          <a:xfrm>
            <a:off x="1537900" y="4908907"/>
            <a:ext cx="4286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Designed for 8 years of constant operation with minimal maintenance (fan replacement, dust cleaning etc.)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E411AE-0708-6EEB-BD08-C9D9FA3F9BD4}"/>
              </a:ext>
            </a:extLst>
          </p:cNvPr>
          <p:cNvSpPr txBox="1"/>
          <p:nvPr/>
        </p:nvSpPr>
        <p:spPr>
          <a:xfrm>
            <a:off x="7988265" y="2003348"/>
            <a:ext cx="365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Post Warranty Maintenance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683BB0-931F-10C9-5B9A-4960081C508E}"/>
              </a:ext>
            </a:extLst>
          </p:cNvPr>
          <p:cNvSpPr txBox="1"/>
          <p:nvPr/>
        </p:nvSpPr>
        <p:spPr>
          <a:xfrm>
            <a:off x="7410533" y="2661335"/>
            <a:ext cx="455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parts are swappable and easily replaceable by a technician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Repairs are available via 3</a:t>
            </a:r>
            <a:r>
              <a:rPr lang="en-US" baseline="30000" dirty="0"/>
              <a:t>rd</a:t>
            </a:r>
            <a:r>
              <a:rPr lang="en-US" dirty="0"/>
              <a:t> party services or through </a:t>
            </a:r>
            <a:r>
              <a:rPr lang="en-US" dirty="0" err="1"/>
              <a:t>Bitmain</a:t>
            </a:r>
            <a:r>
              <a:rPr lang="en-US" dirty="0"/>
              <a:t> UAE</a:t>
            </a:r>
          </a:p>
        </p:txBody>
      </p:sp>
      <p:pic>
        <p:nvPicPr>
          <p:cNvPr id="5130" name="Picture 10" descr="Bitmain Antminer S21 T21 control board Amlogic C76 C81 A113D">
            <a:extLst>
              <a:ext uri="{FF2B5EF4-FFF2-40B4-BE49-F238E27FC236}">
                <a16:creationId xmlns:a16="http://schemas.microsoft.com/office/drawing/2014/main" id="{A881F752-20A0-F7F0-60EA-BD24F0B61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172" y="4586322"/>
            <a:ext cx="1949093" cy="19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Mineshop - Mining hardware">
            <a:extLst>
              <a:ext uri="{FF2B5EF4-FFF2-40B4-BE49-F238E27FC236}">
                <a16:creationId xmlns:a16="http://schemas.microsoft.com/office/drawing/2014/main" id="{038C74AF-29FF-3AF1-D4FF-C627CE8B0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35" y="4706293"/>
            <a:ext cx="1803636" cy="156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EDB94AE5-C5B0-4EA3-7F0B-0162375B2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10177456" y="4833799"/>
            <a:ext cx="2014544" cy="13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36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B01B7-ECD3-F979-36B8-C86FFFAD8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02912-9722-E655-1FF4-7DFBE6B96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E86CA39-B4FF-817D-CA41-E51439D6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060082" y="1859427"/>
            <a:ext cx="761999" cy="7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7D00CFDE-3D1D-6CA7-86A5-477ECACA2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94025" y="4078659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ECBB9087-C1BB-B341-E5B7-4494F35CA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85800" y="1969006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A188C8-DFBA-1582-BA6E-0DBFC47A7766}"/>
              </a:ext>
            </a:extLst>
          </p:cNvPr>
          <p:cNvSpPr txBox="1"/>
          <p:nvPr/>
        </p:nvSpPr>
        <p:spPr>
          <a:xfrm>
            <a:off x="1537900" y="2119173"/>
            <a:ext cx="274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Mining Package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4312EB-7439-2628-9911-1936EC0C3003}"/>
              </a:ext>
            </a:extLst>
          </p:cNvPr>
          <p:cNvSpPr txBox="1"/>
          <p:nvPr/>
        </p:nvSpPr>
        <p:spPr>
          <a:xfrm>
            <a:off x="1537899" y="4228826"/>
            <a:ext cx="274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Hardware Options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4B9A64-7F2E-822B-BA6B-71173EEEE937}"/>
              </a:ext>
            </a:extLst>
          </p:cNvPr>
          <p:cNvSpPr txBox="1"/>
          <p:nvPr/>
        </p:nvSpPr>
        <p:spPr>
          <a:xfrm>
            <a:off x="1537900" y="2809490"/>
            <a:ext cx="4286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Purchase of 5+ Antminer S21 XP Hydro Miner slots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12-Month minimum contract (renewable)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6A96A5-C93F-3359-97C1-6B3458B13B36}"/>
              </a:ext>
            </a:extLst>
          </p:cNvPr>
          <p:cNvSpPr txBox="1"/>
          <p:nvPr/>
        </p:nvSpPr>
        <p:spPr>
          <a:xfrm>
            <a:off x="1537900" y="4908907"/>
            <a:ext cx="42863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Buy through Æther Crypto Solutions or self-supply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12 months – continue, sell, or withdraw miners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S21 XP Hydro OR S21 XP+ Hydro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D08B5E-AB4E-2CAF-F8A4-FF21D6040CF2}"/>
              </a:ext>
            </a:extLst>
          </p:cNvPr>
          <p:cNvSpPr txBox="1"/>
          <p:nvPr/>
        </p:nvSpPr>
        <p:spPr>
          <a:xfrm>
            <a:off x="7988265" y="2003348"/>
            <a:ext cx="365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Security &amp; Support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5940F-7FAF-4D5B-8B9A-5FD39F7FA049}"/>
              </a:ext>
            </a:extLst>
          </p:cNvPr>
          <p:cNvSpPr txBox="1"/>
          <p:nvPr/>
        </p:nvSpPr>
        <p:spPr>
          <a:xfrm>
            <a:off x="7410533" y="2661335"/>
            <a:ext cx="4555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24/7 CCTV Monitoring with on call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Warranty &amp; Repairs Managed by Æther Crypto Solutions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99CBC6-09EE-13B8-641B-BC54546A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077777" y="4242865"/>
            <a:ext cx="749508" cy="7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A0EEC3-4262-C5D1-7C02-7C54FE10D63C}"/>
              </a:ext>
            </a:extLst>
          </p:cNvPr>
          <p:cNvSpPr txBox="1"/>
          <p:nvPr/>
        </p:nvSpPr>
        <p:spPr>
          <a:xfrm>
            <a:off x="7999715" y="4386786"/>
            <a:ext cx="365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All-Inclusive Service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52FD94-678D-5113-603E-E98A9FEF8632}"/>
              </a:ext>
            </a:extLst>
          </p:cNvPr>
          <p:cNvSpPr txBox="1"/>
          <p:nvPr/>
        </p:nvSpPr>
        <p:spPr>
          <a:xfrm>
            <a:off x="7421983" y="5044773"/>
            <a:ext cx="45550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Farm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Pool </a:t>
            </a:r>
            <a:r>
              <a:rPr lang="en-US" dirty="0" err="1"/>
              <a:t>Optimisation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Income Payouts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Ongoing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Miner Maintenance</a:t>
            </a:r>
          </a:p>
        </p:txBody>
      </p:sp>
    </p:spTree>
    <p:extLst>
      <p:ext uri="{BB962C8B-B14F-4D97-AF65-F5344CB8AC3E}">
        <p14:creationId xmlns:p14="http://schemas.microsoft.com/office/powerpoint/2010/main" val="965912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7751E0-717B-A1AC-A415-E94266A16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2DD0C21-8FEE-4C18-8789-CC8ABE206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B51757-7607-4CEA-A0EE-3C5BDC2C1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4248E-1037-C156-C143-B069665FA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the process looks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136C5-9695-FF43-2649-8D267F1A631F}"/>
              </a:ext>
            </a:extLst>
          </p:cNvPr>
          <p:cNvSpPr txBox="1"/>
          <p:nvPr/>
        </p:nvSpPr>
        <p:spPr>
          <a:xfrm>
            <a:off x="8610600" y="4960137"/>
            <a:ext cx="3200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>
                <a:solidFill>
                  <a:srgbClr val="FFFFFF"/>
                </a:solidFill>
                <a:effectLst/>
              </a:rPr>
              <a:t>Note: This is subject to change and is only provisional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8FD94E-72FB-1AC1-CFE0-F5E4E50BA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112" y="431393"/>
            <a:ext cx="10594727" cy="394653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F39256-F095-41C8-8707-6C1A665E8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180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AE0BC6-AC90-7C0B-2CD1-8B0554062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688FCD-CDD5-FB10-0FC4-2B3D23AEA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E6955EF2-863F-90FC-B84D-27166C9CF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9EAD5C-6422-1D97-4CA0-EE656988A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9F0C776-BDE1-C2F2-7DEE-800DF00EB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network&#10;&#10;AI-generated content may be incorrect.">
            <a:extLst>
              <a:ext uri="{FF2B5EF4-FFF2-40B4-BE49-F238E27FC236}">
                <a16:creationId xmlns:a16="http://schemas.microsoft.com/office/drawing/2014/main" id="{A1F210A7-D652-F248-D22D-1D69895D6F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8646DFF-E9CD-7BB0-390D-A7D14E439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E9CE-C863-1808-49D9-9233926F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0909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FUTURE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46E78-03E2-E64B-2C3F-682F3E47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349" y="4779313"/>
            <a:ext cx="7501650" cy="5148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Æther Crypto Solutions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8604B4-E4E2-4EAD-CBD8-97FF81BC5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0F177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F0F10A6F-754D-D08C-8614-4FCE1EB97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199976" cy="11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52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644A9-4446-AD09-AA7C-1BE24D8EB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6C64D-6439-6BE6-2D83-A09CA2CE0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EXPANSION</a:t>
            </a:r>
          </a:p>
        </p:txBody>
      </p:sp>
      <p:pic>
        <p:nvPicPr>
          <p:cNvPr id="5" name="Content Placeholder 4" descr="A blue circle with a white letter on it&#10;&#10;AI-generated content may be incorrect.">
            <a:extLst>
              <a:ext uri="{FF2B5EF4-FFF2-40B4-BE49-F238E27FC236}">
                <a16:creationId xmlns:a16="http://schemas.microsoft.com/office/drawing/2014/main" id="{ED05DB3E-256F-2810-0B3A-6DDC69411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6898" y="5388328"/>
            <a:ext cx="745843" cy="745843"/>
          </a:xfr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BFD702B-E14A-1DB1-593E-A9609D32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082" y="1853181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3EACED6-A8BB-1A1B-1E47-D8B10589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25" y="4078659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FA1C8E8A-CAC6-5A04-FBB9-6A94869A0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9006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og with a white letter&#10;&#10;AI-generated content may be incorrect.">
            <a:extLst>
              <a:ext uri="{FF2B5EF4-FFF2-40B4-BE49-F238E27FC236}">
                <a16:creationId xmlns:a16="http://schemas.microsoft.com/office/drawing/2014/main" id="{56FBB3E1-37CB-A550-5101-3B33AF4D7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959" y="5388328"/>
            <a:ext cx="745844" cy="745844"/>
          </a:xfrm>
          <a:prstGeom prst="rect">
            <a:avLst/>
          </a:prstGeom>
        </p:spPr>
      </p:pic>
      <p:pic>
        <p:nvPicPr>
          <p:cNvPr id="13" name="Picture 12" descr="A blue circle with black arrow&#10;&#10;AI-generated content may be incorrect.">
            <a:extLst>
              <a:ext uri="{FF2B5EF4-FFF2-40B4-BE49-F238E27FC236}">
                <a16:creationId xmlns:a16="http://schemas.microsoft.com/office/drawing/2014/main" id="{D24DBFC0-443A-621E-EACB-C768A756C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5021" y="5379378"/>
            <a:ext cx="745843" cy="745843"/>
          </a:xfrm>
          <a:prstGeom prst="rect">
            <a:avLst/>
          </a:prstGeom>
        </p:spPr>
      </p:pic>
      <p:pic>
        <p:nvPicPr>
          <p:cNvPr id="15" name="Picture 14" descr="A black and grey triangle pattern&#10;&#10;AI-generated content may be incorrect.">
            <a:extLst>
              <a:ext uri="{FF2B5EF4-FFF2-40B4-BE49-F238E27FC236}">
                <a16:creationId xmlns:a16="http://schemas.microsoft.com/office/drawing/2014/main" id="{11AAB510-FFEF-7E5C-D523-1FEDFC1CDB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4082" y="5388328"/>
            <a:ext cx="745844" cy="7458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7ADD27-5773-A6FA-5426-48260B5D599C}"/>
              </a:ext>
            </a:extLst>
          </p:cNvPr>
          <p:cNvSpPr txBox="1"/>
          <p:nvPr/>
        </p:nvSpPr>
        <p:spPr>
          <a:xfrm>
            <a:off x="1537900" y="2119173"/>
            <a:ext cx="274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Expansion Capacity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F4E2D4-2F5A-879F-76A0-B687AD5ED3DB}"/>
              </a:ext>
            </a:extLst>
          </p:cNvPr>
          <p:cNvSpPr txBox="1"/>
          <p:nvPr/>
        </p:nvSpPr>
        <p:spPr>
          <a:xfrm>
            <a:off x="1537899" y="4228826"/>
            <a:ext cx="274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Cooling Flexibility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37914A-6BA0-4BB9-AFD3-282E1ABCFF63}"/>
              </a:ext>
            </a:extLst>
          </p:cNvPr>
          <p:cNvSpPr txBox="1"/>
          <p:nvPr/>
        </p:nvSpPr>
        <p:spPr>
          <a:xfrm>
            <a:off x="1537899" y="2809490"/>
            <a:ext cx="4286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Modularised</a:t>
            </a:r>
            <a:r>
              <a:rPr lang="en-US" dirty="0"/>
              <a:t> design for easy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240 miners per container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Relocatable &amp; easy to connect to the grid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ED5B98-C860-B7DF-E7C7-F398A827EB05}"/>
              </a:ext>
            </a:extLst>
          </p:cNvPr>
          <p:cNvSpPr txBox="1"/>
          <p:nvPr/>
        </p:nvSpPr>
        <p:spPr>
          <a:xfrm>
            <a:off x="1537900" y="4908907"/>
            <a:ext cx="4286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expand into air cooled miners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use immersion cooling technologies to further improve efficiency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12EA11-E76D-610D-2F01-D2DEF5F0B1AC}"/>
              </a:ext>
            </a:extLst>
          </p:cNvPr>
          <p:cNvSpPr txBox="1"/>
          <p:nvPr/>
        </p:nvSpPr>
        <p:spPr>
          <a:xfrm>
            <a:off x="7988265" y="2003348"/>
            <a:ext cx="365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Altcoin Mining Roadmap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29D33E-DCC4-759A-20CF-C864DF14A7C5}"/>
              </a:ext>
            </a:extLst>
          </p:cNvPr>
          <p:cNvSpPr txBox="1"/>
          <p:nvPr/>
        </p:nvSpPr>
        <p:spPr>
          <a:xfrm>
            <a:off x="7410533" y="2661335"/>
            <a:ext cx="45550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1 – Bitcoin only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– Evaluate Aleo, Litecoin, DOGE, Kaspa, and BTM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Strategy – Diversify and stay ahead of market trends to ensure long-term returns</a:t>
            </a:r>
          </a:p>
        </p:txBody>
      </p:sp>
      <p:pic>
        <p:nvPicPr>
          <p:cNvPr id="4" name="Picture 3" descr="A white letter in a circle&#10;&#10;AI-generated content may be incorrect.">
            <a:extLst>
              <a:ext uri="{FF2B5EF4-FFF2-40B4-BE49-F238E27FC236}">
                <a16:creationId xmlns:a16="http://schemas.microsoft.com/office/drawing/2014/main" id="{C432000C-9A9C-BBE1-DD05-76069E7D2F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7837" y="5379377"/>
            <a:ext cx="745843" cy="74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94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28FD78-6D5E-F7BE-3EA6-E6EBC2496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286BE877-8405-42B2-A8E4-BF4224E01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4F4916F3-5270-48BF-8D54-7990F611B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178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34D80D-0CEE-5C92-EA8F-16D3BF98C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454" y="640080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Public Company Expansion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E56D7F-2F9B-A478-EA1E-147BBE8A4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699753"/>
            <a:ext cx="5459470" cy="545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F49244C8-BD6D-4309-8235-706CBF26E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06857" y="3765314"/>
            <a:ext cx="393192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631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E1D71-2DA4-F3B4-9ACE-FDCB0FA29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network&#10;&#10;AI-generated content may be incorrect.">
            <a:extLst>
              <a:ext uri="{FF2B5EF4-FFF2-40B4-BE49-F238E27FC236}">
                <a16:creationId xmlns:a16="http://schemas.microsoft.com/office/drawing/2014/main" id="{6CF6EA47-5128-E139-1543-EEE49875E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F14FE0-62A6-77FF-EF10-15D27691A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80" cy="68570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Any Questions?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302F969-5FD2-A9BB-8556-5EBA1325B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199976" cy="11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2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701F-A5CE-90AA-02A3-AEAB86E27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2B52A7-DBF6-42C9-B82E-E9F14A9865DA}"/>
              </a:ext>
            </a:extLst>
          </p:cNvPr>
          <p:cNvCxnSpPr>
            <a:cxnSpLocks/>
          </p:cNvCxnSpPr>
          <p:nvPr/>
        </p:nvCxnSpPr>
        <p:spPr>
          <a:xfrm>
            <a:off x="5883946" y="2336800"/>
            <a:ext cx="0" cy="4038121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244040-D374-E762-A799-3C6DC71E6293}"/>
              </a:ext>
            </a:extLst>
          </p:cNvPr>
          <p:cNvSpPr txBox="1"/>
          <p:nvPr/>
        </p:nvSpPr>
        <p:spPr>
          <a:xfrm>
            <a:off x="774746" y="1900166"/>
            <a:ext cx="19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is Bitcoin?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044854-3357-549D-D366-6B2EA681190C}"/>
              </a:ext>
            </a:extLst>
          </p:cNvPr>
          <p:cNvSpPr txBox="1"/>
          <p:nvPr/>
        </p:nvSpPr>
        <p:spPr>
          <a:xfrm>
            <a:off x="6238055" y="1900166"/>
            <a:ext cx="19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it Works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E59BC53-E7AD-56B8-41CB-4D472E4BDE1C}"/>
              </a:ext>
            </a:extLst>
          </p:cNvPr>
          <p:cNvSpPr txBox="1">
            <a:spLocks/>
          </p:cNvSpPr>
          <p:nvPr/>
        </p:nvSpPr>
        <p:spPr>
          <a:xfrm>
            <a:off x="637313" y="3833078"/>
            <a:ext cx="5070761" cy="2834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Limited Supply: Only 21 million Bitcoins will ever exist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Secured by cryptography and validated by a global network of computers</a:t>
            </a:r>
          </a:p>
        </p:txBody>
      </p:sp>
      <p:pic>
        <p:nvPicPr>
          <p:cNvPr id="19" name="Picture 18" descr="A yellow and white bitcoin logo&#10;&#10;AI-generated content may be incorrect.">
            <a:extLst>
              <a:ext uri="{FF2B5EF4-FFF2-40B4-BE49-F238E27FC236}">
                <a16:creationId xmlns:a16="http://schemas.microsoft.com/office/drawing/2014/main" id="{7E1F7A5B-7CE4-ABCB-ACD7-D45296F7E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815" y="2336448"/>
            <a:ext cx="1423312" cy="14233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70859A2-07CE-970B-CA81-BAB3C5B093AA}"/>
              </a:ext>
            </a:extLst>
          </p:cNvPr>
          <p:cNvSpPr txBox="1"/>
          <p:nvPr/>
        </p:nvSpPr>
        <p:spPr>
          <a:xfrm>
            <a:off x="1607127" y="2460189"/>
            <a:ext cx="39162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dirty="0"/>
              <a:t>A cryptocurrency launched in 2009 by anonymous creator, Satoshi Nakamoto</a:t>
            </a:r>
          </a:p>
        </p:txBody>
      </p:sp>
      <p:pic>
        <p:nvPicPr>
          <p:cNvPr id="23" name="Picture 22" descr="A black and white logo&#10;&#10;AI-generated content may be incorrect.">
            <a:extLst>
              <a:ext uri="{FF2B5EF4-FFF2-40B4-BE49-F238E27FC236}">
                <a16:creationId xmlns:a16="http://schemas.microsoft.com/office/drawing/2014/main" id="{A23CEC2F-054C-CF23-CCB0-A274F0DAE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810" y="4967620"/>
            <a:ext cx="1099227" cy="1099227"/>
          </a:xfrm>
          <a:prstGeom prst="rect">
            <a:avLst/>
          </a:prstGeom>
        </p:spPr>
      </p:pic>
      <p:pic>
        <p:nvPicPr>
          <p:cNvPr id="25" name="Picture 24" descr="A black and white line art of a pickaxe and a coin&#10;&#10;AI-generated content may be incorrect.">
            <a:extLst>
              <a:ext uri="{FF2B5EF4-FFF2-40B4-BE49-F238E27FC236}">
                <a16:creationId xmlns:a16="http://schemas.microsoft.com/office/drawing/2014/main" id="{7CC6469A-E9E1-FEB2-D0A1-E4A891986F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rcRect l="13096" t="13670" r="13047" b="13730"/>
          <a:stretch/>
        </p:blipFill>
        <p:spPr>
          <a:xfrm>
            <a:off x="6446706" y="3787034"/>
            <a:ext cx="999889" cy="982868"/>
          </a:xfrm>
          <a:prstGeom prst="rect">
            <a:avLst/>
          </a:prstGeom>
        </p:spPr>
      </p:pic>
      <p:pic>
        <p:nvPicPr>
          <p:cNvPr id="27" name="Picture 26" descr="A blue line drawing of a cube&#10;&#10;AI-generated content may be incorrect.">
            <a:extLst>
              <a:ext uri="{FF2B5EF4-FFF2-40B4-BE49-F238E27FC236}">
                <a16:creationId xmlns:a16="http://schemas.microsoft.com/office/drawing/2014/main" id="{D36C668E-5A0C-C28F-AAAC-51052E1A30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507" t="6553" r="11826" b="6602"/>
          <a:stretch/>
        </p:blipFill>
        <p:spPr>
          <a:xfrm>
            <a:off x="6383934" y="2336448"/>
            <a:ext cx="1125434" cy="1258454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9CEC5D6-A223-AC00-131F-1C17E4EA0548}"/>
              </a:ext>
            </a:extLst>
          </p:cNvPr>
          <p:cNvSpPr txBox="1">
            <a:spLocks/>
          </p:cNvSpPr>
          <p:nvPr/>
        </p:nvSpPr>
        <p:spPr>
          <a:xfrm>
            <a:off x="7446595" y="2100221"/>
            <a:ext cx="5070761" cy="2834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585A64-DDFA-338F-ADA1-F35B3D9F7017}"/>
              </a:ext>
            </a:extLst>
          </p:cNvPr>
          <p:cNvSpPr txBox="1"/>
          <p:nvPr/>
        </p:nvSpPr>
        <p:spPr>
          <a:xfrm>
            <a:off x="7629238" y="2476452"/>
            <a:ext cx="41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Blockchain Technology</a:t>
            </a:r>
          </a:p>
          <a:p>
            <a:r>
              <a:rPr lang="en-US" dirty="0"/>
              <a:t>A public, tamper-proof ledger records every transaction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5D3A21-7938-7F64-1ED3-83C56066C5E6}"/>
              </a:ext>
            </a:extLst>
          </p:cNvPr>
          <p:cNvSpPr txBox="1"/>
          <p:nvPr/>
        </p:nvSpPr>
        <p:spPr>
          <a:xfrm>
            <a:off x="7629238" y="3776013"/>
            <a:ext cx="41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Mining</a:t>
            </a:r>
          </a:p>
          <a:p>
            <a:r>
              <a:rPr lang="en-US" dirty="0" err="1"/>
              <a:t>Specialised</a:t>
            </a:r>
            <a:r>
              <a:rPr lang="en-US" dirty="0"/>
              <a:t> hardware solves complex puzzles to validate transactions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5C942D-C7CD-9BEB-4DD9-4088EB0206FB}"/>
              </a:ext>
            </a:extLst>
          </p:cNvPr>
          <p:cNvSpPr txBox="1"/>
          <p:nvPr/>
        </p:nvSpPr>
        <p:spPr>
          <a:xfrm>
            <a:off x="7629238" y="5055568"/>
            <a:ext cx="4166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Decentralisation</a:t>
            </a:r>
          </a:p>
          <a:p>
            <a:r>
              <a:rPr lang="en-US" dirty="0"/>
              <a:t>No single entity controls Bitcoin. It is governed by code and a consensus among users and miners</a:t>
            </a:r>
          </a:p>
        </p:txBody>
      </p:sp>
    </p:spTree>
    <p:extLst>
      <p:ext uri="{BB962C8B-B14F-4D97-AF65-F5344CB8AC3E}">
        <p14:creationId xmlns:p14="http://schemas.microsoft.com/office/powerpoint/2010/main" val="2023641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90D530-ADA1-DDB7-9D2D-B05ACE77C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C5B2432-7C4E-FA65-C0F9-04A920747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3C8945-071B-7A01-2C3B-11BD0A06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F2830-B826-5B11-6B93-024138D30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439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Prosto One" panose="02000505060000020004" pitchFamily="2" charset="0"/>
              </a:rPr>
              <a:t>Æther crypto solutions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55F4F7-A1C1-9221-AFDB-22238CBBF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5829" y="4508519"/>
            <a:ext cx="29260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urple and white logo&#10;&#10;AI-generated content may be incorrect.">
            <a:extLst>
              <a:ext uri="{FF2B5EF4-FFF2-40B4-BE49-F238E27FC236}">
                <a16:creationId xmlns:a16="http://schemas.microsoft.com/office/drawing/2014/main" id="{8B78765A-2690-715C-125D-028913B9C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57" y="1610476"/>
            <a:ext cx="1417205" cy="1417205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A4CAE33-AC77-EA91-578E-2CBF081B5FD2}"/>
              </a:ext>
            </a:extLst>
          </p:cNvPr>
          <p:cNvGraphicFramePr>
            <a:graphicFrameLocks noGrp="1"/>
          </p:cNvGraphicFramePr>
          <p:nvPr/>
        </p:nvGraphicFramePr>
        <p:xfrm>
          <a:off x="201414" y="6352743"/>
          <a:ext cx="117826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7548">
                  <a:extLst>
                    <a:ext uri="{9D8B030D-6E8A-4147-A177-3AD203B41FA5}">
                      <a16:colId xmlns:a16="http://schemas.microsoft.com/office/drawing/2014/main" val="1689719864"/>
                    </a:ext>
                  </a:extLst>
                </a:gridCol>
                <a:gridCol w="3927548">
                  <a:extLst>
                    <a:ext uri="{9D8B030D-6E8A-4147-A177-3AD203B41FA5}">
                      <a16:colId xmlns:a16="http://schemas.microsoft.com/office/drawing/2014/main" val="3797253115"/>
                    </a:ext>
                  </a:extLst>
                </a:gridCol>
                <a:gridCol w="3927548">
                  <a:extLst>
                    <a:ext uri="{9D8B030D-6E8A-4147-A177-3AD203B41FA5}">
                      <a16:colId xmlns:a16="http://schemas.microsoft.com/office/drawing/2014/main" val="18665166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Prosto One" panose="02000505060000020004" pitchFamily="2" charset="0"/>
                        </a:rPr>
                        <a:t>info@aethercrypto.ae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Prosto One" panose="02000505060000020004" pitchFamily="2" charset="0"/>
                        </a:rPr>
                        <a:t>www.aethercrypto.ae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Prosto One" panose="02000505060000020004" pitchFamily="2" charset="0"/>
                        </a:rPr>
                        <a:t>*Insert UAE Phone*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788574"/>
                  </a:ext>
                </a:extLst>
              </a:tr>
            </a:tbl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3FD4A97F-A8BD-C14B-8BB0-A82754F3B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4572" y="3656230"/>
            <a:ext cx="2682855" cy="2682855"/>
          </a:xfrm>
          <a:prstGeom prst="rect">
            <a:avLst/>
          </a:prstGeom>
        </p:spPr>
      </p:pic>
      <p:pic>
        <p:nvPicPr>
          <p:cNvPr id="9" name="Picture 8" descr="A city skyline at night&#10;&#10;AI-generated content may be incorrect.">
            <a:extLst>
              <a:ext uri="{FF2B5EF4-FFF2-40B4-BE49-F238E27FC236}">
                <a16:creationId xmlns:a16="http://schemas.microsoft.com/office/drawing/2014/main" id="{DC5FF65F-E2AA-FD96-6B25-A35F31B2B1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7" t="-156" r="27" b="15887"/>
          <a:stretch/>
        </p:blipFill>
        <p:spPr>
          <a:xfrm>
            <a:off x="-3254" y="-12683"/>
            <a:ext cx="1219198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4B61A0-7EEA-1255-2FA7-FF8F2BC1F66C}"/>
              </a:ext>
            </a:extLst>
          </p:cNvPr>
          <p:cNvSpPr/>
          <p:nvPr/>
        </p:nvSpPr>
        <p:spPr>
          <a:xfrm>
            <a:off x="-3253" y="-51262"/>
            <a:ext cx="12195254" cy="6909262"/>
          </a:xfrm>
          <a:prstGeom prst="rect">
            <a:avLst/>
          </a:prstGeom>
          <a:solidFill>
            <a:srgbClr val="000000">
              <a:alpha val="7411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8ADA52E8-6877-42F8-0D03-71625F3E3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588" y="2182411"/>
            <a:ext cx="4355752" cy="43557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0ACB9E7-3833-2D42-700A-B834AEE9825F}"/>
              </a:ext>
            </a:extLst>
          </p:cNvPr>
          <p:cNvSpPr txBox="1">
            <a:spLocks/>
          </p:cNvSpPr>
          <p:nvPr/>
        </p:nvSpPr>
        <p:spPr>
          <a:xfrm>
            <a:off x="3568430" y="-338178"/>
            <a:ext cx="4355751" cy="26828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FFFFFF"/>
                </a:solidFill>
                <a:latin typeface="Prosto One" panose="02000505060000020004" pitchFamily="2" charset="0"/>
              </a:rPr>
              <a:t>Æther crypto solutions</a:t>
            </a:r>
          </a:p>
        </p:txBody>
      </p:sp>
      <p:pic>
        <p:nvPicPr>
          <p:cNvPr id="10" name="Picture 9" descr="A purple and white logo&#10;&#10;AI-generated content may be incorrect.">
            <a:extLst>
              <a:ext uri="{FF2B5EF4-FFF2-40B4-BE49-F238E27FC236}">
                <a16:creationId xmlns:a16="http://schemas.microsoft.com/office/drawing/2014/main" id="{0CCD9289-BBB1-91CE-4DAC-B8AFD8576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190" y="134417"/>
            <a:ext cx="1417205" cy="141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13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D19C0-044F-836E-4D30-D9A8E308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bitcoin mined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CF3CB-F8A1-856A-23D9-02A9E4BF2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Mining is the process by which bitcoin transactions are validated and added to the public ledger which is called the blockchain. This introduces new coins through rewards.</a:t>
            </a:r>
          </a:p>
          <a:p>
            <a:r>
              <a:rPr lang="en-US" dirty="0"/>
              <a:t>Miners confirm and record Bitcoin transactions to prevent double transactions.</a:t>
            </a:r>
          </a:p>
          <a:p>
            <a:r>
              <a:rPr lang="en-US" dirty="0"/>
              <a:t>Large computational power protects the system from attacks as achieving over 50% control will require near impossible amounts of computing power for an attacker.</a:t>
            </a:r>
          </a:p>
          <a:p>
            <a:r>
              <a:rPr lang="en-US" dirty="0"/>
              <a:t>Anyone can mine bitcoin, ensuring </a:t>
            </a:r>
            <a:r>
              <a:rPr lang="en-US" dirty="0" err="1"/>
              <a:t>decentralisation</a:t>
            </a:r>
            <a:r>
              <a:rPr lang="en-US" dirty="0"/>
              <a:t> as no single entity controls the network.</a:t>
            </a:r>
          </a:p>
        </p:txBody>
      </p:sp>
      <p:pic>
        <p:nvPicPr>
          <p:cNvPr id="4" name="Picture 3" descr="A black and white line art of a pickaxe and a coin&#10;&#10;AI-generated content may be incorrect.">
            <a:extLst>
              <a:ext uri="{FF2B5EF4-FFF2-40B4-BE49-F238E27FC236}">
                <a16:creationId xmlns:a16="http://schemas.microsoft.com/office/drawing/2014/main" id="{5E950448-E23C-21B0-B191-35AB62E45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rcRect l="13096" t="13670" r="13047" b="13730"/>
          <a:stretch/>
        </p:blipFill>
        <p:spPr>
          <a:xfrm>
            <a:off x="9309175" y="754890"/>
            <a:ext cx="1180361" cy="116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02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AB0095-3FD4-B635-5EDD-8B1439222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09D55-19DB-4680-B627-D3A10194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en-US" dirty="0"/>
              <a:t>How is bitcoin mined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432B6C-3239-CCA4-88E9-22590364E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</p:spPr>
        <p:txBody>
          <a:bodyPr>
            <a:normAutofit/>
          </a:bodyPr>
          <a:lstStyle/>
          <a:p>
            <a:r>
              <a:rPr lang="en-US" dirty="0"/>
              <a:t>The process of mining is called proof of work – this is where miners solve a mathematical puzzle to validate transactions on the Bitcoin network.</a:t>
            </a:r>
          </a:p>
          <a:p>
            <a:r>
              <a:rPr lang="en-US" dirty="0"/>
              <a:t>This puzzle involves finding a hash (a unique 64-character string) that is compliant with the protocol.</a:t>
            </a:r>
          </a:p>
          <a:p>
            <a:r>
              <a:rPr lang="en-US" dirty="0"/>
              <a:t>The first miner to find this is rewarded with:</a:t>
            </a:r>
          </a:p>
          <a:p>
            <a:pPr lvl="1"/>
            <a:r>
              <a:rPr lang="en-US" dirty="0"/>
              <a:t>Newly created Bitcoins</a:t>
            </a:r>
          </a:p>
          <a:p>
            <a:pPr lvl="1"/>
            <a:r>
              <a:rPr lang="en-US" dirty="0"/>
              <a:t>Transaction Fees</a:t>
            </a:r>
          </a:p>
          <a:p>
            <a:pPr marL="128016" lvl="1" indent="0">
              <a:buNone/>
            </a:pPr>
            <a:r>
              <a:rPr lang="en-US" sz="2200" dirty="0"/>
              <a:t>This process requires huge amounts of computational power which requires large amounts of energy which increases in difficulty over time.</a:t>
            </a:r>
          </a:p>
        </p:txBody>
      </p:sp>
      <p:pic>
        <p:nvPicPr>
          <p:cNvPr id="4" name="Content Placeholder 3" descr="A diagram of a blockchain process&#10;&#10;AI-generated content may be incorrect.">
            <a:extLst>
              <a:ext uri="{FF2B5EF4-FFF2-40B4-BE49-F238E27FC236}">
                <a16:creationId xmlns:a16="http://schemas.microsoft.com/office/drawing/2014/main" id="{B6938BC2-5985-6A2A-A2A8-04492023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271" y="640080"/>
            <a:ext cx="310964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94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666E0-C98A-1FB4-9FA6-847A1542C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DC09C-3AA1-B9AB-8CE7-35C963FB9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Difficulty &amp; Halving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59011A-CC8E-6E5B-567B-E175ED78742F}"/>
              </a:ext>
            </a:extLst>
          </p:cNvPr>
          <p:cNvCxnSpPr>
            <a:cxnSpLocks/>
          </p:cNvCxnSpPr>
          <p:nvPr/>
        </p:nvCxnSpPr>
        <p:spPr>
          <a:xfrm>
            <a:off x="5883946" y="2336800"/>
            <a:ext cx="0" cy="4038121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E4A835-E195-04AB-3156-8FD431FE9472}"/>
              </a:ext>
            </a:extLst>
          </p:cNvPr>
          <p:cNvSpPr txBox="1"/>
          <p:nvPr/>
        </p:nvSpPr>
        <p:spPr>
          <a:xfrm>
            <a:off x="774746" y="1900166"/>
            <a:ext cx="19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Difficulty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6E2DB3-BC24-580A-44F4-326C4FE2B6E4}"/>
              </a:ext>
            </a:extLst>
          </p:cNvPr>
          <p:cNvSpPr txBox="1"/>
          <p:nvPr/>
        </p:nvSpPr>
        <p:spPr>
          <a:xfrm>
            <a:off x="6238055" y="1900166"/>
            <a:ext cx="19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Halving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577E67E-FCA8-FB33-32E2-95185FDB60F0}"/>
              </a:ext>
            </a:extLst>
          </p:cNvPr>
          <p:cNvSpPr txBox="1">
            <a:spLocks/>
          </p:cNvSpPr>
          <p:nvPr/>
        </p:nvSpPr>
        <p:spPr>
          <a:xfrm>
            <a:off x="7446595" y="2100221"/>
            <a:ext cx="5070761" cy="2834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5DBC2-3751-381E-C290-6361E4F73745}"/>
              </a:ext>
            </a:extLst>
          </p:cNvPr>
          <p:cNvSpPr txBox="1"/>
          <p:nvPr/>
        </p:nvSpPr>
        <p:spPr>
          <a:xfrm>
            <a:off x="633820" y="2336800"/>
            <a:ext cx="5120504" cy="3337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Adjusts every 2016 blocks (</a:t>
            </a:r>
            <a:r>
              <a:rPr lang="en-GB" dirty="0"/>
              <a:t>≈ 2 weeks)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Ensures blocks are mined roughly every 10 minutes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Increases as more miners join the network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Decreases if mining slows down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Keeps Bitcoin issuance stable and predictable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Ensures the last bitcoin is mined in the year 2140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C9D47-EFC2-9F97-4045-FAF8AE49F46F}"/>
              </a:ext>
            </a:extLst>
          </p:cNvPr>
          <p:cNvSpPr txBox="1"/>
          <p:nvPr/>
        </p:nvSpPr>
        <p:spPr>
          <a:xfrm>
            <a:off x="6096000" y="2336800"/>
            <a:ext cx="6064417" cy="278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Happens every 210,000 Blocks (</a:t>
            </a:r>
            <a:r>
              <a:rPr lang="en-GB" dirty="0"/>
              <a:t>≈ 4 years)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Cuts the reward per block in half (3.125 BTC to 1.5625 BTC)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Reduces new Bitcoin supply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Designed to mimic scarcity like gold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Drives long term price dynamics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041C9C-9EC4-2E27-AD53-BD19CE873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09428" y="5521746"/>
            <a:ext cx="4037560" cy="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97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F12B7-0DE5-6788-E6C8-6ACD4FA4C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867061" cy="1499616"/>
          </a:xfrm>
        </p:spPr>
        <p:txBody>
          <a:bodyPr>
            <a:normAutofit/>
          </a:bodyPr>
          <a:lstStyle/>
          <a:p>
            <a:r>
              <a:rPr lang="en-US" dirty="0"/>
              <a:t>Mining pools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161D1A-7086-B4AB-E387-3F5F1358A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3009717"/>
            <a:ext cx="5867061" cy="24387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EC22F38-8997-08D6-681B-F4D3419A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0" y="585216"/>
            <a:ext cx="4233672" cy="5586984"/>
          </a:xfrm>
        </p:spPr>
        <p:txBody>
          <a:bodyPr anchor="ctr">
            <a:normAutofit/>
          </a:bodyPr>
          <a:lstStyle/>
          <a:p>
            <a:pPr>
              <a:buClr>
                <a:schemeClr val="bg1"/>
              </a:buClr>
            </a:pPr>
            <a:r>
              <a:rPr lang="en-US" sz="2000" dirty="0">
                <a:solidFill>
                  <a:srgbClr val="FFFFFF"/>
                </a:solidFill>
              </a:rPr>
              <a:t>Bitcoin mining is comparable to purchasing lottery tickets</a:t>
            </a:r>
          </a:p>
          <a:p>
            <a:pPr>
              <a:buClr>
                <a:schemeClr val="bg1"/>
              </a:buClr>
            </a:pPr>
            <a:r>
              <a:rPr lang="en-US" sz="2000" dirty="0">
                <a:solidFill>
                  <a:srgbClr val="FFFFFF"/>
                </a:solidFill>
              </a:rPr>
              <a:t>The higher the hash rate of a miner, the more tickets are purchased.</a:t>
            </a:r>
          </a:p>
          <a:p>
            <a:pPr>
              <a:buClr>
                <a:schemeClr val="bg1"/>
              </a:buClr>
            </a:pPr>
            <a:r>
              <a:rPr lang="en-US" sz="2000" dirty="0">
                <a:solidFill>
                  <a:srgbClr val="FFFFFF"/>
                </a:solidFill>
              </a:rPr>
              <a:t>If operating alone, the probability of finding a block is near-zero, which leads to the potential of waiting months or years to make any income.</a:t>
            </a:r>
          </a:p>
          <a:p>
            <a:pPr>
              <a:buClr>
                <a:schemeClr val="bg1"/>
              </a:buClr>
            </a:pPr>
            <a:r>
              <a:rPr lang="en-US" sz="2000" dirty="0">
                <a:solidFill>
                  <a:srgbClr val="FFFFFF"/>
                </a:solidFill>
              </a:rPr>
              <a:t>By joining a mining pool, miners combine their hash rates with each other and then distribute earnings equally.</a:t>
            </a:r>
          </a:p>
          <a:p>
            <a:pPr>
              <a:buClr>
                <a:schemeClr val="bg1"/>
              </a:buClr>
            </a:pPr>
            <a:r>
              <a:rPr lang="en-US" sz="2000" dirty="0">
                <a:solidFill>
                  <a:srgbClr val="FFFFFF"/>
                </a:solidFill>
              </a:rPr>
              <a:t>This improves payout frequency and regularity leading to lots of small, predictable payments.</a:t>
            </a:r>
          </a:p>
          <a:p>
            <a:pPr>
              <a:buClr>
                <a:schemeClr val="bg1"/>
              </a:buClr>
            </a:pPr>
            <a:r>
              <a:rPr lang="en-US" sz="2000" dirty="0">
                <a:solidFill>
                  <a:srgbClr val="FFFFFF"/>
                </a:solidFill>
              </a:rPr>
              <a:t>In return, pools charge a small fee of between 2-4%</a:t>
            </a:r>
          </a:p>
        </p:txBody>
      </p:sp>
    </p:spTree>
    <p:extLst>
      <p:ext uri="{BB962C8B-B14F-4D97-AF65-F5344CB8AC3E}">
        <p14:creationId xmlns:p14="http://schemas.microsoft.com/office/powerpoint/2010/main" val="2358264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6495D-BAA5-BFE3-FD5E-2FC4F19D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n-US"/>
              <a:t>Historic Bitcoin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97616-1171-FE0B-9660-72B867165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761489"/>
            <a:ext cx="5228391" cy="4023360"/>
          </a:xfrm>
        </p:spPr>
        <p:txBody>
          <a:bodyPr>
            <a:normAutofit/>
          </a:bodyPr>
          <a:lstStyle/>
          <a:p>
            <a:r>
              <a:rPr lang="en-US" dirty="0"/>
              <a:t>Bitcoin price shows cyclical growth tied to halving events</a:t>
            </a:r>
          </a:p>
          <a:p>
            <a:r>
              <a:rPr lang="en-US" dirty="0"/>
              <a:t>Rallies followed </a:t>
            </a:r>
            <a:r>
              <a:rPr lang="en-US" dirty="0" err="1"/>
              <a:t>halvings</a:t>
            </a:r>
            <a:r>
              <a:rPr lang="en-US" dirty="0"/>
              <a:t> about 1 year after the event</a:t>
            </a:r>
          </a:p>
          <a:p>
            <a:r>
              <a:rPr lang="en-US" dirty="0"/>
              <a:t>Despite high volatility, long term trend is remaining upward.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3B5AE-D347-427C-CBBC-5C2CA353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505" y="3786312"/>
            <a:ext cx="4272408" cy="2702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A900D-8536-696A-692E-B03560420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043" y="443532"/>
            <a:ext cx="4406175" cy="32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3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4.81481E-6 L -0.26419 0.19606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5 -0.01018 L -0.30182 -0.24907 " pathEditMode="relative" ptsTypes="AA">
                                      <p:cBhvr>
                                        <p:cTn id="14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AAB37D-C4CC-189D-AB55-ABD9D5087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300-DE7E-7BFB-B07A-EC5D4BD8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n-US" dirty="0"/>
              <a:t>BITCOIN PREDICTIONS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676AF8B-DD34-1100-093B-1A58908A2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133088" cy="402336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</a:rPr>
              <a:t>H.C. Wainright - Raised BTC target to $225k by the end of 2025</a:t>
            </a:r>
          </a:p>
          <a:p>
            <a:pPr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</a:rPr>
              <a:t>Anthony Scaramucci - Predicts BTC to rise to $200k by end of 2025</a:t>
            </a:r>
          </a:p>
          <a:p>
            <a:pPr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</a:rPr>
              <a:t>Bitwise - Predicts BTC to hit $200k by end of 2025 with expectations of $500k if the United States Government establishes a strategic BTC reserve.</a:t>
            </a:r>
          </a:p>
          <a:p>
            <a:pPr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</a:rPr>
              <a:t>VanEck - Predicts BTC will reach $180k during 2025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745A0-3720-0382-BE7D-0B1DFFB481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1480" y="78231"/>
            <a:ext cx="6483020" cy="4023360"/>
          </a:xfrm>
          <a:prstGeom prst="rect">
            <a:avLst/>
          </a:prstGeom>
        </p:spPr>
      </p:pic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CBBB314-6EF9-DF13-69C6-8EC00ECE33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251540"/>
              </p:ext>
            </p:extLst>
          </p:nvPr>
        </p:nvGraphicFramePr>
        <p:xfrm>
          <a:off x="7026432" y="4297680"/>
          <a:ext cx="4672587" cy="2427555"/>
        </p:xfrm>
        <a:graphic>
          <a:graphicData uri="http://schemas.openxmlformats.org/drawingml/2006/table">
            <a:tbl>
              <a:tblPr/>
              <a:tblGrid>
                <a:gridCol w="776966">
                  <a:extLst>
                    <a:ext uri="{9D8B030D-6E8A-4147-A177-3AD203B41FA5}">
                      <a16:colId xmlns:a16="http://schemas.microsoft.com/office/drawing/2014/main" val="1074926306"/>
                    </a:ext>
                  </a:extLst>
                </a:gridCol>
                <a:gridCol w="776966">
                  <a:extLst>
                    <a:ext uri="{9D8B030D-6E8A-4147-A177-3AD203B41FA5}">
                      <a16:colId xmlns:a16="http://schemas.microsoft.com/office/drawing/2014/main" val="1293260912"/>
                    </a:ext>
                  </a:extLst>
                </a:gridCol>
                <a:gridCol w="776966">
                  <a:extLst>
                    <a:ext uri="{9D8B030D-6E8A-4147-A177-3AD203B41FA5}">
                      <a16:colId xmlns:a16="http://schemas.microsoft.com/office/drawing/2014/main" val="119242470"/>
                    </a:ext>
                  </a:extLst>
                </a:gridCol>
                <a:gridCol w="776966">
                  <a:extLst>
                    <a:ext uri="{9D8B030D-6E8A-4147-A177-3AD203B41FA5}">
                      <a16:colId xmlns:a16="http://schemas.microsoft.com/office/drawing/2014/main" val="2073629098"/>
                    </a:ext>
                  </a:extLst>
                </a:gridCol>
                <a:gridCol w="776966">
                  <a:extLst>
                    <a:ext uri="{9D8B030D-6E8A-4147-A177-3AD203B41FA5}">
                      <a16:colId xmlns:a16="http://schemas.microsoft.com/office/drawing/2014/main" val="2516073904"/>
                    </a:ext>
                  </a:extLst>
                </a:gridCol>
                <a:gridCol w="787757">
                  <a:extLst>
                    <a:ext uri="{9D8B030D-6E8A-4147-A177-3AD203B41FA5}">
                      <a16:colId xmlns:a16="http://schemas.microsoft.com/office/drawing/2014/main" val="3024273411"/>
                    </a:ext>
                  </a:extLst>
                </a:gridCol>
              </a:tblGrid>
              <a:tr h="2851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Source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2025</a:t>
                      </a:r>
                      <a:endParaRPr lang="en-GB" sz="900" dirty="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2026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2027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2028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2029</a:t>
                      </a:r>
                      <a:endParaRPr lang="en-GB" sz="900" dirty="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63306"/>
                  </a:ext>
                </a:extLst>
              </a:tr>
              <a:tr h="4103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CoinCodex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$134,899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$168,624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$210,780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$263,558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$305,028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144491"/>
                  </a:ext>
                </a:extLst>
              </a:tr>
              <a:tr h="5355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Binance Research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$85,920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$90,216</a:t>
                      </a:r>
                      <a:endParaRPr lang="en-GB" sz="900" dirty="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$94,726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$99,463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$109,658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537675"/>
                  </a:ext>
                </a:extLst>
              </a:tr>
              <a:tr h="2851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Coinpedia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$152,031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$189,127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$261,222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$330,361</a:t>
                      </a:r>
                      <a:endParaRPr lang="en-GB" sz="900" dirty="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$424,399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230560"/>
                  </a:ext>
                </a:extLst>
              </a:tr>
              <a:tr h="4103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LongForecast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$82,384</a:t>
                      </a:r>
                      <a:endParaRPr lang="en-GB" sz="90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$347,998</a:t>
                      </a:r>
                      <a:endParaRPr lang="en-GB" sz="900" dirty="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Graphik" panose="020B0503030202060203" pitchFamily="34" charset="77"/>
                        </a:rPr>
                        <a:t>$382,227</a:t>
                      </a:r>
                      <a:endParaRPr lang="en-GB" sz="900" dirty="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 dirty="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 dirty="0">
                        <a:effectLst/>
                      </a:endParaRPr>
                    </a:p>
                  </a:txBody>
                  <a:tcPr marL="17389" marR="17389" marT="17389" marB="173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903810"/>
                  </a:ext>
                </a:extLst>
              </a:tr>
              <a:tr h="5008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effectLst/>
                          <a:latin typeface="Graphik" panose="020B0503030202060203" pitchFamily="34" charset="77"/>
                        </a:rPr>
                        <a:t>Average***</a:t>
                      </a:r>
                      <a:endParaRPr lang="en-GB" sz="900">
                        <a:effectLst/>
                      </a:endParaRPr>
                    </a:p>
                  </a:txBody>
                  <a:tcPr marL="21737" marR="21737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effectLst/>
                          <a:latin typeface="Graphik" panose="020B0503030202060203" pitchFamily="34" charset="77"/>
                        </a:rPr>
                        <a:t>$ 124,283.33</a:t>
                      </a:r>
                      <a:endParaRPr lang="en-GB" sz="900">
                        <a:effectLst/>
                      </a:endParaRPr>
                    </a:p>
                  </a:txBody>
                  <a:tcPr marL="21737" marR="21737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900" dirty="0">
                          <a:solidFill>
                            <a:srgbClr val="FFFFFF"/>
                          </a:solidFill>
                          <a:effectLst/>
                          <a:latin typeface="Graphik" panose="020B0503030202060203" pitchFamily="34" charset="77"/>
                        </a:rPr>
                        <a:t>$ 149,322.33</a:t>
                      </a:r>
                      <a:endParaRPr lang="en-GB" sz="900" dirty="0">
                        <a:effectLst/>
                      </a:endParaRPr>
                    </a:p>
                  </a:txBody>
                  <a:tcPr marL="21737" marR="21737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900" dirty="0">
                          <a:solidFill>
                            <a:srgbClr val="FFFFFF"/>
                          </a:solidFill>
                          <a:effectLst/>
                          <a:latin typeface="Graphik" panose="020B0503030202060203" pitchFamily="34" charset="77"/>
                        </a:rPr>
                        <a:t>$ 188,909.33</a:t>
                      </a:r>
                      <a:endParaRPr lang="en-GB" sz="900" dirty="0">
                        <a:effectLst/>
                      </a:endParaRPr>
                    </a:p>
                  </a:txBody>
                  <a:tcPr marL="21737" marR="21737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900" dirty="0">
                          <a:solidFill>
                            <a:srgbClr val="FFFFFF"/>
                          </a:solidFill>
                          <a:effectLst/>
                          <a:latin typeface="Graphik" panose="020B0503030202060203" pitchFamily="34" charset="77"/>
                        </a:rPr>
                        <a:t>$   231,127.33</a:t>
                      </a:r>
                      <a:endParaRPr lang="en-GB" sz="900" dirty="0">
                        <a:effectLst/>
                      </a:endParaRPr>
                    </a:p>
                  </a:txBody>
                  <a:tcPr marL="21737" marR="21737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900" dirty="0">
                          <a:solidFill>
                            <a:srgbClr val="FFFFFF"/>
                          </a:solidFill>
                          <a:effectLst/>
                          <a:latin typeface="Graphik" panose="020B0503030202060203" pitchFamily="34" charset="77"/>
                        </a:rPr>
                        <a:t>$ 279,695.00</a:t>
                      </a:r>
                      <a:endParaRPr lang="en-GB" sz="900" dirty="0">
                        <a:effectLst/>
                      </a:endParaRPr>
                    </a:p>
                  </a:txBody>
                  <a:tcPr marL="21737" marR="21737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C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84437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E99BF3C-31DB-31DA-A03F-995A5A678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889"/>
            <a:ext cx="12192000" cy="63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4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23429</TotalTime>
  <Words>1679</Words>
  <Application>Microsoft Macintosh PowerPoint</Application>
  <PresentationFormat>Widescreen</PresentationFormat>
  <Paragraphs>244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Aptos</vt:lpstr>
      <vt:lpstr>Arial</vt:lpstr>
      <vt:lpstr>Graphik</vt:lpstr>
      <vt:lpstr>Prosto One</vt:lpstr>
      <vt:lpstr>Tw Cen MT</vt:lpstr>
      <vt:lpstr>Tw Cen MT Condensed</vt:lpstr>
      <vt:lpstr>Wingdings 3</vt:lpstr>
      <vt:lpstr>Integral</vt:lpstr>
      <vt:lpstr>Æther crypto solutions</vt:lpstr>
      <vt:lpstr>Bitcoin &amp; Mining theory</vt:lpstr>
      <vt:lpstr>Bitcoin</vt:lpstr>
      <vt:lpstr>WHY is bitcoin mined</vt:lpstr>
      <vt:lpstr>How is bitcoin mined</vt:lpstr>
      <vt:lpstr>Bitcoin Difficulty &amp; Halving </vt:lpstr>
      <vt:lpstr>Mining pools</vt:lpstr>
      <vt:lpstr>Historic Bitcoin performance</vt:lpstr>
      <vt:lpstr>BITCOIN PREDICTIONS</vt:lpstr>
      <vt:lpstr>WHO ELSE IS involved?</vt:lpstr>
      <vt:lpstr>Bitmain antminer</vt:lpstr>
      <vt:lpstr>Our Testing Results</vt:lpstr>
      <vt:lpstr>THE PROPOSITION</vt:lpstr>
      <vt:lpstr>Who are Æther crypto solutions</vt:lpstr>
      <vt:lpstr>THE FACILITY</vt:lpstr>
      <vt:lpstr>The Facility</vt:lpstr>
      <vt:lpstr>LOCATION</vt:lpstr>
      <vt:lpstr>PREDICTED MINER INCOME (BTC-$109,600)</vt:lpstr>
      <vt:lpstr>ROI with varying bitcoin value</vt:lpstr>
      <vt:lpstr>Fees</vt:lpstr>
      <vt:lpstr>REPORTING &amp; MANAGEMENT</vt:lpstr>
      <vt:lpstr>Balance Settlement &amp; Crypto Wallets</vt:lpstr>
      <vt:lpstr>Warranty &amp; Repairs</vt:lpstr>
      <vt:lpstr>Our Proposal</vt:lpstr>
      <vt:lpstr>How the process looks</vt:lpstr>
      <vt:lpstr>FUTURE OPPORTUNITIES</vt:lpstr>
      <vt:lpstr>EXPANSION</vt:lpstr>
      <vt:lpstr>Public Company Expansion</vt:lpstr>
      <vt:lpstr>Any Questions?</vt:lpstr>
      <vt:lpstr>Æther crypto solutions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Konovalchik, Nikita Tpr</dc:creator>
  <cp:lastModifiedBy>UG-Konovalchik, Nikita</cp:lastModifiedBy>
  <cp:revision>28</cp:revision>
  <dcterms:created xsi:type="dcterms:W3CDTF">2025-04-15T15:58:49Z</dcterms:created>
  <dcterms:modified xsi:type="dcterms:W3CDTF">2025-05-26T14:22:38Z</dcterms:modified>
</cp:coreProperties>
</file>